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705" r:id="rId5"/>
    <p:sldId id="519" r:id="rId6"/>
    <p:sldId id="678" r:id="rId7"/>
    <p:sldId id="679" r:id="rId8"/>
    <p:sldId id="680" r:id="rId9"/>
    <p:sldId id="686" r:id="rId10"/>
    <p:sldId id="687" r:id="rId11"/>
    <p:sldId id="688" r:id="rId12"/>
    <p:sldId id="690" r:id="rId13"/>
    <p:sldId id="692" r:id="rId14"/>
    <p:sldId id="694" r:id="rId15"/>
    <p:sldId id="696" r:id="rId16"/>
    <p:sldId id="698" r:id="rId17"/>
    <p:sldId id="699" r:id="rId18"/>
    <p:sldId id="700" r:id="rId19"/>
    <p:sldId id="702" r:id="rId20"/>
    <p:sldId id="701" r:id="rId21"/>
    <p:sldId id="667" r:id="rId22"/>
    <p:sldId id="591" r:id="rId23"/>
    <p:sldId id="592" r:id="rId24"/>
    <p:sldId id="629" r:id="rId25"/>
    <p:sldId id="628" r:id="rId26"/>
    <p:sldId id="630" r:id="rId27"/>
    <p:sldId id="593" r:id="rId28"/>
    <p:sldId id="662" r:id="rId29"/>
    <p:sldId id="664" r:id="rId30"/>
    <p:sldId id="670" r:id="rId31"/>
    <p:sldId id="666" r:id="rId32"/>
    <p:sldId id="566" r:id="rId33"/>
    <p:sldId id="567" r:id="rId34"/>
    <p:sldId id="632" r:id="rId35"/>
    <p:sldId id="571" r:id="rId36"/>
    <p:sldId id="672" r:id="rId37"/>
    <p:sldId id="6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hue\Downloads\PROYECT%20OREN\outcomes\P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GB" b="1"/>
              <a:t>DIAMETER UM</a:t>
            </a:r>
            <a:endParaRPr lang="en-US" altLang="en-GB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[PLOT.xlsx]Sheet1!$C$3</c:f>
              <c:strCache>
                <c:ptCount val="1"/>
                <c:pt idx="0">
                  <c:v>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cust"/>
            <c:noEndCap val="0"/>
            <c:plus>
              <c:numRef>
                <c:f>[Book1]Sheet1!$D$4:$D$6</c:f>
                <c:numCache>
                  <c:formatCode>General</c:formatCode>
                  <c:ptCount val="3"/>
                  <c:pt idx="0">
                    <c:v>0.030512127</c:v>
                  </c:pt>
                  <c:pt idx="1">
                    <c:v>0.079853656</c:v>
                  </c:pt>
                  <c:pt idx="2">
                    <c:v>0.095538252</c:v>
                  </c:pt>
                </c:numCache>
              </c:numRef>
            </c:plus>
            <c:minus>
              <c:numRef>
                <c:f>[Book1]Sheet1!$D$4:$D$6</c:f>
                <c:numCache>
                  <c:formatCode>General</c:formatCode>
                  <c:ptCount val="3"/>
                  <c:pt idx="0">
                    <c:v>0.030512127</c:v>
                  </c:pt>
                  <c:pt idx="1">
                    <c:v>0.079853656</c:v>
                  </c:pt>
                  <c:pt idx="2">
                    <c:v>0.095538252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[Book1]Sheet1!$B$4:$B$6</c:f>
              <c:strCache>
                <c:ptCount val="3"/>
                <c:pt idx="0">
                  <c:v>L3 1</c:v>
                </c:pt>
                <c:pt idx="1">
                  <c:v>6H 3</c:v>
                </c:pt>
                <c:pt idx="2">
                  <c:v>12H 4</c:v>
                </c:pt>
              </c:strCache>
            </c:strRef>
          </c:cat>
          <c:val>
            <c:numRef>
              <c:f>[Book1]Sheet1!$C$4:$C$6</c:f>
              <c:numCache>
                <c:formatCode>General</c:formatCode>
                <c:ptCount val="3"/>
                <c:pt idx="0">
                  <c:v>0.276679799</c:v>
                </c:pt>
                <c:pt idx="1">
                  <c:v>0.485182959</c:v>
                </c:pt>
                <c:pt idx="2">
                  <c:v>0.53659999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67965975"/>
        <c:axId val="151865785"/>
      </c:lineChart>
      <c:catAx>
        <c:axId val="667965975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TIME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1865785"/>
        <c:crosses val="autoZero"/>
        <c:auto val="1"/>
        <c:lblAlgn val="ctr"/>
        <c:lblOffset val="100"/>
        <c:noMultiLvlLbl val="0"/>
      </c:catAx>
      <c:valAx>
        <c:axId val="15186578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DIAMETER UM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7965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92e2cef3-9a8d-45ed-aa1b-b7e15762b657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GB" b="1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5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3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5.png"/><Relationship Id="rId10" Type="http://schemas.openxmlformats.org/officeDocument/2006/relationships/image" Target="../media/image42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tags" Target="../tags/tag6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 automatic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847090"/>
            <a:ext cx="10087610" cy="58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913765"/>
            <a:ext cx="4476750" cy="5800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89250" y="162941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6595" y="4562475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14625" y="572135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35" y="1747520"/>
            <a:ext cx="2085975" cy="1800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5" y="1137920"/>
            <a:ext cx="234315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0" y="1325245"/>
            <a:ext cx="2352675" cy="676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1812290"/>
            <a:ext cx="2324100" cy="628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808595" y="2545715"/>
            <a:ext cx="1306195" cy="393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490" y="2319020"/>
            <a:ext cx="2343150" cy="65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60" y="2505710"/>
            <a:ext cx="2419350" cy="66675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7923530" y="2799715"/>
            <a:ext cx="882015" cy="6858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905" y="3491230"/>
            <a:ext cx="240982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435" y="3237230"/>
            <a:ext cx="23717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153285"/>
            <a:ext cx="1466850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2733675"/>
            <a:ext cx="188595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668780"/>
            <a:ext cx="2362200" cy="69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25930"/>
            <a:ext cx="23526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0" y="2882900"/>
            <a:ext cx="241935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85" y="3137535"/>
            <a:ext cx="24193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635" y="3842385"/>
            <a:ext cx="2343150" cy="638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95" y="4760595"/>
            <a:ext cx="2314575" cy="61912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919210" y="3655060"/>
            <a:ext cx="347345" cy="10998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635" y="2914650"/>
            <a:ext cx="2409825" cy="647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362440" y="2432050"/>
            <a:ext cx="424815" cy="4787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7255" y="2044065"/>
            <a:ext cx="2295525" cy="590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4495" y="1334135"/>
            <a:ext cx="2314575" cy="6477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9116695" y="1981835"/>
            <a:ext cx="146685" cy="9480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535" y="2202815"/>
            <a:ext cx="2352675" cy="657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6505" y="3890645"/>
            <a:ext cx="2333625" cy="62865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7493635" y="3380105"/>
            <a:ext cx="1202055" cy="5105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0870" y="2933700"/>
            <a:ext cx="233362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9530"/>
            <a:ext cx="3872865" cy="4218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95" y="1319530"/>
            <a:ext cx="3997325" cy="421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85" y="1319530"/>
            <a:ext cx="3871595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773430"/>
            <a:ext cx="4395470" cy="3206115"/>
            <a:chOff x="8962" y="2101"/>
            <a:chExt cx="10065" cy="63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23" y="4305"/>
              <a:ext cx="2970" cy="219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1" y="6051"/>
              <a:ext cx="3690" cy="10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17" y="7497"/>
              <a:ext cx="3645" cy="975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H="1">
              <a:off x="14046" y="5756"/>
              <a:ext cx="547" cy="173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01" y="4590"/>
              <a:ext cx="3795" cy="102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 flipV="1">
              <a:off x="14744" y="3830"/>
              <a:ext cx="669" cy="75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13" y="3219"/>
              <a:ext cx="3615" cy="93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37" y="2101"/>
              <a:ext cx="3645" cy="1020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 flipV="1">
              <a:off x="14357" y="3121"/>
              <a:ext cx="231" cy="149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41" y="3469"/>
              <a:ext cx="3705" cy="103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3" y="6127"/>
              <a:ext cx="3675" cy="990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endCxn id="34" idx="0"/>
            </p:cNvCxnSpPr>
            <p:nvPr/>
          </p:nvCxnSpPr>
          <p:spPr>
            <a:xfrm flipH="1">
              <a:off x="11801" y="5323"/>
              <a:ext cx="1893" cy="80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2" y="4620"/>
              <a:ext cx="3675" cy="99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915" y="4059555"/>
            <a:ext cx="3591560" cy="26155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375275" y="1030605"/>
            <a:ext cx="5380990" cy="2087245"/>
            <a:chOff x="-326" y="2628"/>
            <a:chExt cx="8474" cy="328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5" y="3391"/>
              <a:ext cx="2310" cy="177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28" y="2628"/>
              <a:ext cx="3720" cy="10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9" y="2718"/>
              <a:ext cx="3705" cy="10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326" y="4540"/>
              <a:ext cx="3810" cy="10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31" y="4941"/>
              <a:ext cx="3810" cy="97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5245" y="3208655"/>
            <a:ext cx="3850005" cy="353250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619885" y="4368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80235" y="512762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936240" y="425640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624580" y="4495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884930" y="504126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79460" y="46101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102610" y="587502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4011930" y="592518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9235440" y="616648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975090" y="398018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794625" y="488061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  <a:sym typeface="+mn-ea"/>
              </a:rPr>
              <a:t>MANUAL.vs.AUTOMATIC</a:t>
            </a:r>
            <a:endParaRPr lang="en-GB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612140" y="935355"/>
            <a:ext cx="6471920" cy="2990850"/>
            <a:chOff x="8574" y="1792"/>
            <a:chExt cx="10192" cy="471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621" y="2752"/>
              <a:ext cx="3285" cy="283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7" y="1792"/>
              <a:ext cx="3690" cy="96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" y="2087"/>
              <a:ext cx="3705" cy="106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80" y="2854"/>
              <a:ext cx="3660" cy="99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H="1">
              <a:off x="12297" y="4009"/>
              <a:ext cx="2057" cy="6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4" y="3652"/>
              <a:ext cx="3690" cy="103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56" y="3946"/>
              <a:ext cx="3810" cy="105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12478" y="4409"/>
              <a:ext cx="1389" cy="108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3" y="5498"/>
              <a:ext cx="3795" cy="10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81" y="5098"/>
              <a:ext cx="3735" cy="97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885" y="1544955"/>
            <a:ext cx="3895725" cy="433070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9909810" y="266827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9337675" y="334518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600440" y="1798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9337675" y="1544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42655" y="377190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544810" y="405003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512935" y="514540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DATASETS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1118870"/>
            <a:ext cx="8239125" cy="461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275" y="1719580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445" y="3289935"/>
            <a:ext cx="172402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520" y="4821555"/>
            <a:ext cx="1762125" cy="51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55" y="27133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MEETING</a:t>
            </a:r>
            <a:endParaRPr lang="en-US" altLang="en-GB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69950"/>
            <a:ext cx="10972800" cy="4953000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progress these last few weeks</a:t>
            </a:r>
            <a:r>
              <a:rPr lang="en-US" alt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Checked the size.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Included additional metrics such as mean and standard deviation.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MANUAL.vs.AUTOMATIC.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the script can assign serial order numbers to lysosome and cell IDs.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Review possible over-detection in some images. 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am working in the automatization of same parameters to avoid or reduce over deteccion on all images.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ˣ"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Verify cases where there are lysosomes outside with a different cell ID.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start working on this point next week.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en-GB" sz="2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OREN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: One addition/clarification - need to find a way to limit cell size to a certain (lower) limit so to exclude these fragments being counted as a cell…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 </a:t>
            </a: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842895" y="1575435"/>
            <a:ext cx="554355" cy="5219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516370" y="147764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10305" y="294449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73495" y="23380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16800" y="318706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373495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60565" y="479361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96000" y="549465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16120" y="501015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773430"/>
            <a:ext cx="3042285" cy="34975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10" y="2469515"/>
            <a:ext cx="4435475" cy="29711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1866900"/>
            <a:ext cx="2178685" cy="35737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773430"/>
            <a:ext cx="3456940" cy="16719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4271010"/>
            <a:ext cx="3781425" cy="2355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1741170"/>
            <a:ext cx="9317355" cy="4029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165600" y="2983865"/>
            <a:ext cx="685165" cy="75819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2790"/>
            <a:ext cx="4161155" cy="61252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90" y="883285"/>
            <a:ext cx="4552950" cy="56292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65" y="775970"/>
            <a:ext cx="4524375" cy="1047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810" y="883285"/>
            <a:ext cx="2038350" cy="838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2058035"/>
            <a:ext cx="1762125" cy="6762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0275" y="3292475"/>
            <a:ext cx="177165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542925" y="292862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37719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425" y="18034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1050290"/>
            <a:ext cx="9309100" cy="540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1414760" cy="582930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 + DATASET LYSOSOMES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6" name="Table 25"/>
          <p:cNvGraphicFramePr/>
          <p:nvPr>
            <p:custDataLst>
              <p:tags r:id="rId1"/>
            </p:custDataLst>
          </p:nvPr>
        </p:nvGraphicFramePr>
        <p:xfrm>
          <a:off x="6000115" y="1689100"/>
          <a:ext cx="619252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/>
                <a:gridCol w="1548130"/>
                <a:gridCol w="1548130"/>
                <a:gridCol w="1548130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N CELL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ID LYSOSOMES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MANUAL  DIAMETER UM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AUTOMATIC DIAMETER UM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1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0.504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0.45   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 0.412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0.366</a:t>
                      </a:r>
                      <a:endParaRPr lang="en-GB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0.391     </a:t>
                      </a:r>
                      <a:endParaRPr lang="en-US" altLang="en-GB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773430"/>
            <a:ext cx="5250815" cy="48418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07555" y="1112520"/>
            <a:ext cx="39782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CELL, 3 LYSOSOMES</a:t>
            </a:r>
            <a:endParaRPr lang="en-US" alt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20" y="5615305"/>
            <a:ext cx="86772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0" y="4353560"/>
            <a:ext cx="249555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24511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effectLst/>
                <a:sym typeface="+mn-ea"/>
              </a:rPr>
              <a:t>40A_UAS-TMEM1923x-HA x 71G10 40A MARCM_L3_1_Airy_010724</a:t>
            </a:r>
            <a:endParaRPr lang="en-US" altLang="en-GB" sz="2400">
              <a:effectLst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scan_40A_UAS-TMEM-HA_CB_0h_1_051222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scan_40A_UAS-TMEM-HA_CB_0h_2_051222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scan_40A_UAS-TMEM-HA_CB_4h_1_051222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scan_40A_UAS-TMEM-HA_CB_4h_2_051222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/>
              <a:t>TMEM-HA 6h CB airy_3_170722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/>
              <a:t>40A_UAS-TMEM192-3xHA x 40A 71G10 MARCM_around 12h - for quantification_4 Airy-CBs_300425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400">
              <a:solidFill>
                <a:schemeClr val="tx1"/>
              </a:solidFill>
              <a:effectLst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4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6470" y="616585"/>
            <a:ext cx="10125710" cy="5981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49270" y="762000"/>
            <a:ext cx="4578350" cy="5902960"/>
            <a:chOff x="1294" y="1291"/>
            <a:chExt cx="7210" cy="92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94" y="1291"/>
              <a:ext cx="7210" cy="929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363" y="6612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39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649" y="1760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984" y="9633"/>
              <a:ext cx="1045" cy="66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65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421" y="7714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63" y="4201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090" y="3167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18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976630"/>
            <a:ext cx="3895725" cy="52959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90" y="1106805"/>
            <a:ext cx="3660140" cy="3480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976630"/>
            <a:ext cx="2771775" cy="530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545" y="1160780"/>
            <a:ext cx="8855710" cy="4312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960120"/>
            <a:ext cx="8029575" cy="462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515" y="1048385"/>
            <a:ext cx="262890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995" y="2540000"/>
            <a:ext cx="177165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890" y="3575685"/>
            <a:ext cx="177165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DATA ALL IMAGES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908175"/>
            <a:ext cx="4314825" cy="1200150"/>
          </a:xfrm>
          <a:prstGeom prst="rect">
            <a:avLst/>
          </a:prstGeom>
        </p:spPr>
      </p:pic>
      <p:graphicFrame>
        <p:nvGraphicFramePr>
          <p:cNvPr id="5" name="Chart 4"/>
          <p:cNvGraphicFramePr/>
          <p:nvPr/>
        </p:nvGraphicFramePr>
        <p:xfrm>
          <a:off x="5380355" y="1194435"/>
          <a:ext cx="5887085" cy="3592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1066800" y="5027930"/>
            <a:ext cx="9770745" cy="922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used the image of 12H 4 and excluded that of 12H 3 because it only has one cell and 3 lysosomes, whereas 12H 4 has more cells and lysosomes, so it seemed more representative for the graph.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>
          <a:xfrm rot="20280000">
            <a:off x="1387475" y="2929890"/>
            <a:ext cx="292100" cy="22028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2042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0" name="Picture 9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812800"/>
            <a:ext cx="10048875" cy="583311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146925" y="279654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845" y="4542155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40605" y="409829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9530" y="953135"/>
            <a:ext cx="3128010" cy="3300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0" y="953135"/>
            <a:ext cx="3078480" cy="3300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952500"/>
            <a:ext cx="3058160" cy="330073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8679180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4981575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401445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635" y="1212850"/>
            <a:ext cx="4664075" cy="375983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193040" y="95250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05" y="1344295"/>
            <a:ext cx="5648325" cy="370522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893685" y="1783715"/>
            <a:ext cx="454660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05930" y="1664335"/>
            <a:ext cx="386715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570480" y="5233035"/>
            <a:ext cx="454660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319135" y="288353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197225" y="5294630"/>
            <a:ext cx="1639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419080" y="25558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710420" y="28187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46130" y="40259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834880" y="4284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257030" y="39566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762365" y="446659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177530" y="383413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248525" y="34290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539865" y="39566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567930" y="4284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571750" y="60655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197225" y="5984875"/>
            <a:ext cx="1639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</a:t>
            </a:r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8235" y="757555"/>
            <a:ext cx="3042285" cy="3058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525" y="3496310"/>
            <a:ext cx="3376930" cy="345503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7411085" y="1819275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952500"/>
            <a:ext cx="5382260" cy="3058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70" y="3815715"/>
            <a:ext cx="3574415" cy="291719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5718175" y="1946275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716780" y="413131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64785" y="50596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63390" y="45904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11395" y="57378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194050" y="49180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76295" y="54711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118360" y="55772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39670" y="60775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47440" y="61525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429750" y="38157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434955" y="380365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9305290" y="59048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033000" y="64801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665460" y="55772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TABLE_ENDDRAG_ORIGIN_RECT" val="487*180"/>
  <p:tag name="TABLE_ENDDRAG_RECT" val="472*133*487*180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2363</Words>
  <Application>WPS Presentation</Application>
  <PresentationFormat>Panorámica</PresentationFormat>
  <Paragraphs>284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Arial</vt:lpstr>
      <vt:lpstr>SimSun</vt:lpstr>
      <vt:lpstr>Wingdings</vt:lpstr>
      <vt:lpstr>Wingdings</vt:lpstr>
      <vt:lpstr>Arial</vt:lpstr>
      <vt:lpstr>Calibri</vt:lpstr>
      <vt:lpstr>等线</vt:lpstr>
      <vt:lpstr>Times New Roman</vt:lpstr>
      <vt:lpstr>Microsoft YaHei</vt:lpstr>
      <vt:lpstr>Arial Unicode MS</vt:lpstr>
      <vt:lpstr>Calibri</vt:lpstr>
      <vt:lpstr>1_Green Color</vt:lpstr>
      <vt:lpstr>PowerPoint 演示文稿</vt:lpstr>
      <vt:lpstr>LAST MEETING</vt:lpstr>
      <vt:lpstr>FILES</vt:lpstr>
      <vt:lpstr>40A_UAS-TMEM1923x-HA x 71G10 40A MARCM_L3_1_Airy_010724</vt:lpstr>
      <vt:lpstr>DETECTION VIDEO</vt:lpstr>
      <vt:lpstr>SEGMENTATION</vt:lpstr>
      <vt:lpstr>MANUAL.vs.AUTOMATIC</vt:lpstr>
      <vt:lpstr>MANUAL.vs.AUTOMATIC</vt:lpstr>
      <vt:lpstr>DATASET LYSOSOMES(ORDER FOR CELL ID)</vt:lpstr>
      <vt:lpstr>Airy scan_40A_UAS-TMEM-HA_CB_0h_1_051222 </vt:lpstr>
      <vt:lpstr>DETECTION VIDEO</vt:lpstr>
      <vt:lpstr>SEGMENTATION</vt:lpstr>
      <vt:lpstr>METRICS</vt:lpstr>
      <vt:lpstr>METRICS</vt:lpstr>
      <vt:lpstr>MANUAL.vs.AUTOMATIC</vt:lpstr>
      <vt:lpstr>MANUAL.vs.AUTOMATIC</vt:lpstr>
      <vt:lpstr>MANUAL.vs.AUTOMATIC</vt:lpstr>
      <vt:lpstr>DATASETS</vt:lpstr>
      <vt:lpstr>TMEM-HA 6h CB airy_3_170722</vt:lpstr>
      <vt:lpstr>DETECTION VIDEO</vt:lpstr>
      <vt:lpstr>SEGMENTATION</vt:lpstr>
      <vt:lpstr>MANUAL.vs.AUTOMATIC</vt:lpstr>
      <vt:lpstr>MANUAL.vs.AUTOMATIC</vt:lpstr>
      <vt:lpstr>DATASET LYSOSOMES(ORDER FOR CELL ID)</vt:lpstr>
      <vt:lpstr>40A_UAS-TMEM192-3xHA x 40A 71G10 MARCM_around 12h - for quantification_4 Airy-CBs_300425</vt:lpstr>
      <vt:lpstr>DETECTION VIDEO</vt:lpstr>
      <vt:lpstr>SEGMENTATION</vt:lpstr>
      <vt:lpstr>MANUAL.vs.AUTOMATIC + DATASET LYSOSOMES</vt:lpstr>
      <vt:lpstr>40A_UAS-TMEM192-3xHA x 40A 71G10 MARCM_around 12h - for quantification_3 Airy-CBs_300425</vt:lpstr>
      <vt:lpstr>DETECTION VIDEO</vt:lpstr>
      <vt:lpstr> SEGMENTATION</vt:lpstr>
      <vt:lpstr> MANUAL.vs.AUTOMATIC</vt:lpstr>
      <vt:lpstr> MANUAL.vs.AUTOMATIC</vt:lpstr>
      <vt:lpstr>DATASET LYSOSOMES(ORDER FOR CELL ID)</vt:lpstr>
      <vt:lpstr>DATA ALL IMAGES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755</cp:revision>
  <dcterms:created xsi:type="dcterms:W3CDTF">2024-11-18T13:41:00Z</dcterms:created>
  <dcterms:modified xsi:type="dcterms:W3CDTF">2025-12-02T20:44:43Z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176DB2C446424F86A31C917C84C62E6D_13</vt:lpwstr>
  </property>
  <property fmtid="{D5CDD505-2E9C-101B-9397-08002B2CF9AE}" pid="3" name="KSOProductBuildVer">
    <vt:lpwstr>2057-12.2.0.23155</vt:lpwstr>
  </property>
</Properties>
</file>